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0"/>
  </p:notesMasterIdLst>
  <p:sldIdLst>
    <p:sldId id="270" r:id="rId2"/>
    <p:sldId id="271" r:id="rId3"/>
    <p:sldId id="273" r:id="rId4"/>
    <p:sldId id="274" r:id="rId5"/>
    <p:sldId id="292" r:id="rId6"/>
    <p:sldId id="284" r:id="rId7"/>
    <p:sldId id="305" r:id="rId8"/>
    <p:sldId id="308" r:id="rId9"/>
    <p:sldId id="306" r:id="rId10"/>
    <p:sldId id="307" r:id="rId11"/>
    <p:sldId id="301" r:id="rId12"/>
    <p:sldId id="296" r:id="rId13"/>
    <p:sldId id="303" r:id="rId14"/>
    <p:sldId id="309" r:id="rId15"/>
    <p:sldId id="294" r:id="rId16"/>
    <p:sldId id="310" r:id="rId17"/>
    <p:sldId id="289" r:id="rId18"/>
    <p:sldId id="30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378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6;&#1052;&#1054;\&#1056;&#1052;&#1054;%202017-2018\&#1050;&#1085;&#1080;&#1075;&#1072;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6;&#1052;&#1054;\&#1056;&#1052;&#1054;%202017-2018\&#1050;&#1085;&#1080;&#1075;&#1072;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6;&#1052;&#1054;\&#1056;&#1052;&#1054;%202017-2018\&#1050;&#1085;&#1080;&#1075;&#1072;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ОБРАЗОВАНИЕ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7883398612980458"/>
          <c:w val="1"/>
          <c:h val="0.82092750335779185"/>
        </c:manualLayout>
      </c:layout>
      <c:pie3DChart>
        <c:varyColors val="1"/>
        <c:ser>
          <c:idx val="0"/>
          <c:order val="0"/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Лист1!$B$19:$C$19</c:f>
              <c:strCache>
                <c:ptCount val="2"/>
                <c:pt idx="0">
                  <c:v>Высшее</c:v>
                </c:pt>
                <c:pt idx="1">
                  <c:v>Среднеспециальное</c:v>
                </c:pt>
              </c:strCache>
            </c:strRef>
          </c:cat>
          <c:val>
            <c:numRef>
              <c:f>Лист1!$B$20:$C$20</c:f>
              <c:numCache>
                <c:formatCode>General</c:formatCode>
                <c:ptCount val="2"/>
                <c:pt idx="0">
                  <c:v>19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b="1" dirty="0"/>
              <a:t>СТАЖ РАБОТЫ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Лист1!$D$1:$G$1</c:f>
              <c:strCache>
                <c:ptCount val="4"/>
                <c:pt idx="0">
                  <c:v>0-3 года</c:v>
                </c:pt>
                <c:pt idx="1">
                  <c:v>4-5 лет</c:v>
                </c:pt>
                <c:pt idx="2">
                  <c:v>до 10 лет</c:v>
                </c:pt>
                <c:pt idx="3">
                  <c:v>более 10 лет</c:v>
                </c:pt>
              </c:strCache>
            </c:strRef>
          </c:cat>
          <c:val>
            <c:numRef>
              <c:f>Лист1!$D$2:$G$2</c:f>
              <c:numCache>
                <c:formatCode>General</c:formatCode>
                <c:ptCount val="4"/>
                <c:pt idx="0">
                  <c:v>11</c:v>
                </c:pt>
                <c:pt idx="1">
                  <c:v>3</c:v>
                </c:pt>
                <c:pt idx="2">
                  <c:v>4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АТТЕСТАЦИЯ УЧИТЕЛЕЙ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Лист1!$I$1:$L$1</c:f>
              <c:strCache>
                <c:ptCount val="4"/>
                <c:pt idx="0">
                  <c:v>Высшая </c:v>
                </c:pt>
                <c:pt idx="1">
                  <c:v>I категория</c:v>
                </c:pt>
                <c:pt idx="2">
                  <c:v>соответствие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Лист1!$I$2:$L$2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13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УЧАЩИХСЯ ОТ ШКОЛ</a:t>
            </a:r>
          </a:p>
        </c:rich>
      </c:tx>
      <c:layout>
        <c:manualLayout>
          <c:xMode val="edge"/>
          <c:yMode val="edge"/>
          <c:x val="0.14153477690288713"/>
          <c:y val="3.603603603603603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invertIfNegative val="0"/>
          <c:cat>
            <c:strRef>
              <c:f>Лист1!$B$12:$H$12</c:f>
              <c:strCache>
                <c:ptCount val="7"/>
                <c:pt idx="0">
                  <c:v>КСОШ №2</c:v>
                </c:pt>
                <c:pt idx="1">
                  <c:v>КСОШ №1</c:v>
                </c:pt>
                <c:pt idx="2">
                  <c:v>ССОШ №1</c:v>
                </c:pt>
                <c:pt idx="3">
                  <c:v>Дунаево</c:v>
                </c:pt>
                <c:pt idx="4">
                  <c:v>Ломы</c:v>
                </c:pt>
                <c:pt idx="5">
                  <c:v>В-Куларки</c:v>
                </c:pt>
                <c:pt idx="6">
                  <c:v>Матакан</c:v>
                </c:pt>
              </c:strCache>
            </c:strRef>
          </c:cat>
          <c:val>
            <c:numRef>
              <c:f>Лист1!$B$13:$H$13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box"/>
        <c:axId val="76510720"/>
        <c:axId val="132967808"/>
        <c:axId val="0"/>
      </c:bar3DChart>
      <c:catAx>
        <c:axId val="76510720"/>
        <c:scaling>
          <c:orientation val="minMax"/>
        </c:scaling>
        <c:delete val="0"/>
        <c:axPos val="l"/>
        <c:majorTickMark val="none"/>
        <c:minorTickMark val="none"/>
        <c:tickLblPos val="nextTo"/>
        <c:crossAx val="132967808"/>
        <c:crosses val="autoZero"/>
        <c:auto val="1"/>
        <c:lblAlgn val="ctr"/>
        <c:lblOffset val="100"/>
        <c:noMultiLvlLbl val="0"/>
      </c:catAx>
      <c:valAx>
        <c:axId val="13296780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76510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ПРИЗОВЫЕ МЕСТА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1900315490866671"/>
          <c:w val="0.93888888888888888"/>
          <c:h val="0.53618600705214881"/>
        </c:manualLayout>
      </c:layout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Лист1!$D$15:$I$15</c:f>
              <c:strCache>
                <c:ptCount val="6"/>
                <c:pt idx="0">
                  <c:v>КСОШ №2</c:v>
                </c:pt>
                <c:pt idx="1">
                  <c:v>КСОШ №1</c:v>
                </c:pt>
                <c:pt idx="2">
                  <c:v>ССОШ №1</c:v>
                </c:pt>
                <c:pt idx="3">
                  <c:v>Дунаево</c:v>
                </c:pt>
                <c:pt idx="4">
                  <c:v>Матакан</c:v>
                </c:pt>
                <c:pt idx="5">
                  <c:v>Ломы</c:v>
                </c:pt>
              </c:strCache>
            </c:strRef>
          </c:cat>
          <c:val>
            <c:numRef>
              <c:f>Лист1!$D$16:$I$16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76512256"/>
        <c:axId val="132966080"/>
        <c:axId val="0"/>
      </c:bar3DChart>
      <c:catAx>
        <c:axId val="76512256"/>
        <c:scaling>
          <c:orientation val="minMax"/>
        </c:scaling>
        <c:delete val="0"/>
        <c:axPos val="b"/>
        <c:majorTickMark val="none"/>
        <c:minorTickMark val="none"/>
        <c:tickLblPos val="nextTo"/>
        <c:crossAx val="132966080"/>
        <c:crosses val="autoZero"/>
        <c:auto val="1"/>
        <c:lblAlgn val="ctr"/>
        <c:lblOffset val="100"/>
        <c:noMultiLvlLbl val="0"/>
      </c:catAx>
      <c:valAx>
        <c:axId val="132966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651225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УЧАЩИХСЯ - 17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Лист1!$C$9:$E$9</c:f>
              <c:strCache>
                <c:ptCount val="3"/>
                <c:pt idx="0">
                  <c:v>9 класс</c:v>
                </c:pt>
                <c:pt idx="1">
                  <c:v>10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Лист1!$C$10:$E$10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Лист1!$C$3</c:f>
              <c:strCache>
                <c:ptCount val="1"/>
                <c:pt idx="0">
                  <c:v>тренир.</c:v>
                </c:pt>
              </c:strCache>
            </c:strRef>
          </c:tx>
          <c:invertIfNegative val="0"/>
          <c:cat>
            <c:strRef>
              <c:f>Лист1!$B$4:$B$10</c:f>
              <c:strCache>
                <c:ptCount val="7"/>
                <c:pt idx="0">
                  <c:v>Кучумов Владислав </c:v>
                </c:pt>
                <c:pt idx="1">
                  <c:v>Астраханцева Дарья </c:v>
                </c:pt>
                <c:pt idx="2">
                  <c:v>Земскова Ирина </c:v>
                </c:pt>
                <c:pt idx="3">
                  <c:v>Корниенко Роман </c:v>
                </c:pt>
                <c:pt idx="4">
                  <c:v>Скутилин Илья </c:v>
                </c:pt>
                <c:pt idx="5">
                  <c:v>Трофимов Даниил </c:v>
                </c:pt>
                <c:pt idx="6">
                  <c:v>Дружинина Евгения </c:v>
                </c:pt>
              </c:strCache>
            </c:strRef>
          </c:cat>
          <c:val>
            <c:numRef>
              <c:f>Лист1!$C$4:$C$10</c:f>
              <c:numCache>
                <c:formatCode>General</c:formatCode>
                <c:ptCount val="7"/>
                <c:pt idx="0">
                  <c:v>34</c:v>
                </c:pt>
                <c:pt idx="1">
                  <c:v>30</c:v>
                </c:pt>
                <c:pt idx="2">
                  <c:v>51</c:v>
                </c:pt>
                <c:pt idx="3">
                  <c:v>33</c:v>
                </c:pt>
                <c:pt idx="4">
                  <c:v>43</c:v>
                </c:pt>
                <c:pt idx="5">
                  <c:v>44</c:v>
                </c:pt>
                <c:pt idx="6">
                  <c:v>53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ОГЭ</c:v>
                </c:pt>
              </c:strCache>
            </c:strRef>
          </c:tx>
          <c:invertIfNegative val="0"/>
          <c:cat>
            <c:strRef>
              <c:f>Лист1!$B$4:$B$10</c:f>
              <c:strCache>
                <c:ptCount val="7"/>
                <c:pt idx="0">
                  <c:v>Кучумов Владислав </c:v>
                </c:pt>
                <c:pt idx="1">
                  <c:v>Астраханцева Дарья </c:v>
                </c:pt>
                <c:pt idx="2">
                  <c:v>Земскова Ирина </c:v>
                </c:pt>
                <c:pt idx="3">
                  <c:v>Корниенко Роман </c:v>
                </c:pt>
                <c:pt idx="4">
                  <c:v>Скутилин Илья </c:v>
                </c:pt>
                <c:pt idx="5">
                  <c:v>Трофимов Даниил </c:v>
                </c:pt>
                <c:pt idx="6">
                  <c:v>Дружинина Евгения </c:v>
                </c:pt>
              </c:strCache>
            </c:strRef>
          </c:cat>
          <c:val>
            <c:numRef>
              <c:f>Лист1!$D$4:$D$10</c:f>
              <c:numCache>
                <c:formatCode>General</c:formatCode>
                <c:ptCount val="7"/>
                <c:pt idx="0">
                  <c:v>45</c:v>
                </c:pt>
                <c:pt idx="1">
                  <c:v>45</c:v>
                </c:pt>
                <c:pt idx="2">
                  <c:v>63</c:v>
                </c:pt>
                <c:pt idx="3">
                  <c:v>58</c:v>
                </c:pt>
                <c:pt idx="4">
                  <c:v>64</c:v>
                </c:pt>
                <c:pt idx="5">
                  <c:v>63</c:v>
                </c:pt>
                <c:pt idx="6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523968"/>
        <c:axId val="132970688"/>
      </c:barChart>
      <c:catAx>
        <c:axId val="77523968"/>
        <c:scaling>
          <c:orientation val="minMax"/>
        </c:scaling>
        <c:delete val="0"/>
        <c:axPos val="l"/>
        <c:majorTickMark val="out"/>
        <c:minorTickMark val="none"/>
        <c:tickLblPos val="nextTo"/>
        <c:crossAx val="132970688"/>
        <c:crosses val="autoZero"/>
        <c:auto val="1"/>
        <c:lblAlgn val="ctr"/>
        <c:lblOffset val="100"/>
        <c:noMultiLvlLbl val="0"/>
      </c:catAx>
      <c:valAx>
        <c:axId val="1329706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523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0.06167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1907704" y="-332656"/>
          <a:ext cx="6571037" cy="3641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/>
            <a:t>Количество баллов за экзамены (</a:t>
          </a:r>
          <a:r>
            <a:rPr lang="ru-RU" sz="2000" b="1" dirty="0" smtClean="0"/>
            <a:t>тренировочный и ОГЭ</a:t>
          </a:r>
          <a:r>
            <a:rPr lang="ru-RU" sz="2000" b="1" dirty="0"/>
            <a:t>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22D3-7C88-408A-92BB-3E8E7C0CC39E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C8512-944F-4D80-B985-9484FF815B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83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C8512-944F-4D80-B985-9484FF815B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4522E-8406-41A5-905F-EA326A8D77C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7417A-C85E-439D-AF04-2E39055F6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5.jpeg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image" Target="../media/image14.gif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chart" Target="../charts/chart7.xml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eg"/><Relationship Id="rId7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5.jpeg"/><Relationship Id="rId7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22.jpeg"/><Relationship Id="rId10" Type="http://schemas.openxmlformats.org/officeDocument/2006/relationships/image" Target="../media/image24.jpeg"/><Relationship Id="rId4" Type="http://schemas.openxmlformats.org/officeDocument/2006/relationships/image" Target="../media/image11.gif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101834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9598" y="2636912"/>
            <a:ext cx="8045046" cy="14465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РМО учителей английского языка</a:t>
            </a:r>
            <a:endParaRPr lang="ru-RU" sz="4400" b="1" i="1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98335" y="50851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23.01.2018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совещание 21.04.2016\АНИМАШКИ\336b8940413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016"/>
            <a:ext cx="4248472" cy="246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совещание 21.04.2016\АНИМАШКИ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4101075"/>
            <a:ext cx="2555776" cy="275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РМО\оформление\330a40b6bd0069bc438132506e2db9c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3611893" cy="2708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1" y="0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709392"/>
              </p:ext>
            </p:extLst>
          </p:nvPr>
        </p:nvGraphicFramePr>
        <p:xfrm>
          <a:off x="1403648" y="632276"/>
          <a:ext cx="6578600" cy="968248"/>
        </p:xfrm>
        <a:graphic>
          <a:graphicData uri="http://schemas.openxmlformats.org/drawingml/2006/table">
            <a:tbl>
              <a:tblPr firstRow="1" firstCol="1" bandRow="1"/>
              <a:tblGrid>
                <a:gridCol w="1523365"/>
                <a:gridCol w="616585"/>
                <a:gridCol w="793750"/>
                <a:gridCol w="793750"/>
                <a:gridCol w="793750"/>
                <a:gridCol w="880745"/>
                <a:gridCol w="11766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Итого детей: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213 (224)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«5»-11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«4»-44 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«3»-115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«2»-53 (25%)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26%/58%   75%/99%               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84367" y="132601"/>
            <a:ext cx="69392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 мониторинга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507789" cy="41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2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6" y="0"/>
            <a:ext cx="9295378" cy="6974632"/>
          </a:xfrm>
          <a:prstGeom prst="rect">
            <a:avLst/>
          </a:prstGeom>
        </p:spPr>
      </p:pic>
      <p:pic>
        <p:nvPicPr>
          <p:cNvPr id="6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227" y="3933056"/>
            <a:ext cx="2315643" cy="217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Муниципальная олимпиада по английскому языку 2017-2018</a:t>
            </a:r>
            <a:endParaRPr lang="ru-RU" sz="2400" b="1" dirty="0"/>
          </a:p>
        </p:txBody>
      </p:sp>
      <p:pic>
        <p:nvPicPr>
          <p:cNvPr id="13" name="Picture 2" descr="E:\совещание 21.04.2016\АНИМАШКИ\44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1"/>
            <a:ext cx="238361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823352"/>
              </p:ext>
            </p:extLst>
          </p:nvPr>
        </p:nvGraphicFramePr>
        <p:xfrm>
          <a:off x="97610" y="467326"/>
          <a:ext cx="45720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3160220"/>
              </p:ext>
            </p:extLst>
          </p:nvPr>
        </p:nvGraphicFramePr>
        <p:xfrm>
          <a:off x="4536611" y="594617"/>
          <a:ext cx="4572000" cy="282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0947462"/>
              </p:ext>
            </p:extLst>
          </p:nvPr>
        </p:nvGraphicFramePr>
        <p:xfrm>
          <a:off x="2363419" y="3933056"/>
          <a:ext cx="4572000" cy="3041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53836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7" descr="F:\совещание 21.04.2016\АНИМАШКИ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98" y="5244082"/>
            <a:ext cx="1936702" cy="161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954246"/>
              </p:ext>
            </p:extLst>
          </p:nvPr>
        </p:nvGraphicFramePr>
        <p:xfrm>
          <a:off x="755576" y="537407"/>
          <a:ext cx="7201793" cy="5513634"/>
        </p:xfrm>
        <a:graphic>
          <a:graphicData uri="http://schemas.openxmlformats.org/drawingml/2006/table">
            <a:tbl>
              <a:tblPr firstRow="1" bandRow="1"/>
              <a:tblGrid>
                <a:gridCol w="783698"/>
                <a:gridCol w="1728185"/>
                <a:gridCol w="2344955"/>
                <a:gridCol w="2344955"/>
              </a:tblGrid>
              <a:tr h="641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ШКОЛА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УЧЕНИКА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КСОШ № 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Филь Артур Александрович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КСОШ № 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Скутилин Илья Юрьевич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КСОШ № 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Алексеева Мария Алексеевна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 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Матаканская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Соснина Кристина Алексеевна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ССОШ № 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Бубнова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Анастасия Витальевна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Дунаевская СОШ №57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Борисова Екатерина Сергеевна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Ломовская СОШ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Николаева Юлия Сергеевна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КСОШ № 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Земскова Ирина Викторовна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5" y="-24100"/>
            <a:ext cx="903446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участия по школам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15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45" y="-164162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005395"/>
              </p:ext>
            </p:extLst>
          </p:nvPr>
        </p:nvGraphicFramePr>
        <p:xfrm>
          <a:off x="971601" y="561254"/>
          <a:ext cx="7920881" cy="5727301"/>
        </p:xfrm>
        <a:graphic>
          <a:graphicData uri="http://schemas.openxmlformats.org/drawingml/2006/table">
            <a:tbl>
              <a:tblPr firstRow="1" firstCol="1" bandRow="1"/>
              <a:tblGrid>
                <a:gridCol w="720208"/>
                <a:gridCol w="2565652"/>
                <a:gridCol w="1780864"/>
                <a:gridCol w="720208"/>
                <a:gridCol w="720208"/>
                <a:gridCol w="720208"/>
                <a:gridCol w="693533"/>
              </a:tblGrid>
              <a:tr h="45934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ФИО ученика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Школа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Кол-во баллов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Оценка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Тренир.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ОГЭ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Тренир.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ОГЭ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Кучумов Владислав Вячеславович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МОУ «Сретенская СОШ №1» (Башта М.В.)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Астраханцева Дарья Леонидовна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МОУ «Сретенская ООШ №2» (Семёнова А.И.)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Земскова Ирина Викторовна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МОУ «Кокуйская СОШ №2» (Боробова Л.А.)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Корниенко Роман Романович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Скутилин Илья Юрьевич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Трофимов Даниил Романович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Дружинина Евгения Витальевна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МОУ «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Усть-Наринзорская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ООШ» (Вагина Т.М.)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91934" y="132601"/>
            <a:ext cx="75430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тренировочного и ОГЭ по английскому языку-2017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43408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Рисунок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170247"/>
              </p:ext>
            </p:extLst>
          </p:nvPr>
        </p:nvGraphicFramePr>
        <p:xfrm>
          <a:off x="1979712" y="188640"/>
          <a:ext cx="6491468" cy="6178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" name="Picture 8" descr="E:\совещание 21.04.2016\АНИМАШКИ\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170497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09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6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Заседание №2. Тема «</a:t>
            </a:r>
            <a:r>
              <a:rPr lang="ru-RU" dirty="0"/>
              <a:t>Современный УМК с точки зрения системно-</a:t>
            </a:r>
            <a:r>
              <a:rPr lang="ru-RU" dirty="0" err="1"/>
              <a:t>деятельностного</a:t>
            </a:r>
            <a:r>
              <a:rPr lang="ru-RU" dirty="0"/>
              <a:t> подхода в обучении. Изучение особенностей УМК  по английскому языку</a:t>
            </a:r>
            <a:r>
              <a:rPr lang="ru-RU" b="1" dirty="0"/>
              <a:t>» на базе МОУ «</a:t>
            </a:r>
            <a:r>
              <a:rPr lang="ru-RU" b="1" dirty="0" err="1"/>
              <a:t>Верхнекуларкинская</a:t>
            </a:r>
            <a:r>
              <a:rPr lang="ru-RU" b="1" dirty="0"/>
              <a:t> СОШ» (</a:t>
            </a:r>
            <a:r>
              <a:rPr lang="ru-RU" b="1"/>
              <a:t>20 </a:t>
            </a:r>
            <a:r>
              <a:rPr lang="ru-RU" b="1" smtClean="0"/>
              <a:t>февраля_2018 </a:t>
            </a:r>
            <a:r>
              <a:rPr lang="ru-RU" b="1" dirty="0"/>
              <a:t>г.)</a:t>
            </a:r>
            <a:endParaRPr lang="ru-RU" dirty="0"/>
          </a:p>
        </p:txBody>
      </p:sp>
      <p:pic>
        <p:nvPicPr>
          <p:cNvPr id="6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81128"/>
            <a:ext cx="2048125" cy="192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529491"/>
              </p:ext>
            </p:extLst>
          </p:nvPr>
        </p:nvGraphicFramePr>
        <p:xfrm>
          <a:off x="323528" y="1124744"/>
          <a:ext cx="8568951" cy="456927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50141"/>
                <a:gridCol w="1892877"/>
                <a:gridCol w="1376883"/>
                <a:gridCol w="1376883"/>
                <a:gridCol w="2372167"/>
              </a:tblGrid>
              <a:tr h="1395052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Практический блок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Современные требования к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уроку 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английского языка в соответствии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с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требованиями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ФГОС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основного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общего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образования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Планируемые предметные,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метапредметные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и личностные результаты на уроке английского языка) 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Урок 1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Самоанализ и анализ урока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Ананьина О.П., учитель английского языка МОУ «Верхнекуларкинская СОШ»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Члены РМО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Проектирование учебных занятий с учетом требований ФГОС к результатам обучения, с использованием современных образовательных технологий.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Анализ опыта работы и повышение профессионального уровня педагогов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5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Языковой практикум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Члены РМО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9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371850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Теоретический блок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Апробация новых УМК английского языка, обеспечивающих реализацию  целей и задач ФГОС второго поколения. 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Обсуждение, обмен опытом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1.Планирование и анализ урока английского языка с точки зрения формирования  коммуникативной компетенции при реализации нового УМК английского языка.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2. Определение приоритетного УМК для работы по реализации ФГОС.</a:t>
                      </a:r>
                    </a:p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3. Передача опыта коллег, работающих по данному УМК членам РМО </a:t>
                      </a: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73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7" descr="F:\совещание 21.04.2016\АНИМАШКИ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98" y="5244082"/>
            <a:ext cx="1936702" cy="161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5" y="-24100"/>
            <a:ext cx="903446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ПРОБЛЕМЫ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14564"/>
            <a:ext cx="8856983" cy="437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2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3" y="0"/>
            <a:ext cx="9139938" cy="6858000"/>
          </a:xfrm>
          <a:prstGeom prst="rect">
            <a:avLst/>
          </a:prstGeom>
        </p:spPr>
      </p:pic>
      <p:pic>
        <p:nvPicPr>
          <p:cNvPr id="1026" name="Picture 2" descr="E:\совещание 21.04.2016\АНИМАШКИ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692696"/>
            <a:ext cx="238125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совещание 21.04.2016\АНИМАШКИ\5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1440160" cy="243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2607222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Segoe Script" panose="020B0504020000000003" pitchFamily="34" charset="0"/>
              </a:rPr>
              <a:t>СПАСИБО ЗА</a:t>
            </a:r>
          </a:p>
          <a:p>
            <a:r>
              <a:rPr lang="ru-RU" sz="4000" b="1" i="1" dirty="0" smtClean="0">
                <a:solidFill>
                  <a:srgbClr val="C00000"/>
                </a:solidFill>
                <a:latin typeface="Segoe Script" panose="020B0504020000000003" pitchFamily="34" charset="0"/>
              </a:rPr>
              <a:t> ВНИМАНИЕ!</a:t>
            </a:r>
            <a:endParaRPr lang="ru-RU" sz="4000" b="1" i="1" dirty="0">
              <a:solidFill>
                <a:srgbClr val="C0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1028" name="Picture 4" descr="E:\совещание 21.04.2016\АНИМАШКИ\6144484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3" y="4049450"/>
            <a:ext cx="268010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совещание 21.04.2016\АНИМАШКИ\79966779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049" y="3930661"/>
            <a:ext cx="2279085" cy="21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совещание 21.04.2016\АНИМАШКИ\336b89404139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068" y="4293096"/>
            <a:ext cx="3545155" cy="177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совещание 21.04.2016\АНИМАШКИ\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72" y="670858"/>
            <a:ext cx="170497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98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6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53136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РМО\РМО 2016-2017\методсовет Молодовск 2017\участники 201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r="8599"/>
          <a:stretch/>
        </p:blipFill>
        <p:spPr bwMode="auto">
          <a:xfrm>
            <a:off x="2699792" y="1340768"/>
            <a:ext cx="433407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:\совещание 21.04.2016\АНИМАШКИ\bf06d7b303af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8" y="4484509"/>
            <a:ext cx="2647864" cy="250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совещание 21.04.2016\АНИМАШКИ\83dd3df6e108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240906"/>
            <a:ext cx="1728192" cy="161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совещание 21.04.2016\АНИМАШКИ\44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8104" cy="116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F:\совещание 21.04.2016\АНИМАШКИ\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98" y="2852936"/>
            <a:ext cx="1936702" cy="161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:\совещание 21.04.2016\АНИМАШКИ\image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181" y="0"/>
            <a:ext cx="1362819" cy="157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6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836712"/>
            <a:ext cx="8496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 РМО  28 педагогов. </a:t>
            </a:r>
            <a:endParaRPr lang="ru-RU" sz="3200" b="1" i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2050" name="Picture 2" descr="F:\совещание 21.04.2016\АНИМАШКИ\a0ad67f2f9e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687466"/>
            <a:ext cx="2108584" cy="254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837285"/>
              </p:ext>
            </p:extLst>
          </p:nvPr>
        </p:nvGraphicFramePr>
        <p:xfrm>
          <a:off x="4391632" y="1844824"/>
          <a:ext cx="4716017" cy="2842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169280"/>
              </p:ext>
            </p:extLst>
          </p:nvPr>
        </p:nvGraphicFramePr>
        <p:xfrm>
          <a:off x="107504" y="1916832"/>
          <a:ext cx="45720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87350" y="509967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352049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pic>
        <p:nvPicPr>
          <p:cNvPr id="16" name="Picture 7" descr="F:\совещание 21.04.2016\АНИМАШКИ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290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:\совещание 21.04.2016\АНИМАШКИ\bf06d7b303af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8" y="4509120"/>
            <a:ext cx="2621824" cy="247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946434"/>
              </p:ext>
            </p:extLst>
          </p:nvPr>
        </p:nvGraphicFramePr>
        <p:xfrm>
          <a:off x="2051720" y="908721"/>
          <a:ext cx="6336704" cy="4839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784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0"/>
            <a:ext cx="7884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Методическая тема РМО на 2017-2018 </a:t>
            </a:r>
            <a:r>
              <a:rPr lang="ru-RU" sz="2400" b="1" dirty="0" err="1" smtClean="0"/>
              <a:t>уч.г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 «Повышение профессиональной компетенции учителей английского языка – повышение компетенции обучающихся»</a:t>
            </a:r>
            <a:endParaRPr lang="ru-RU" sz="2400" b="1" dirty="0"/>
          </a:p>
        </p:txBody>
      </p:sp>
      <p:pic>
        <p:nvPicPr>
          <p:cNvPr id="10" name="Picture 5" descr="F:\совещание 21.04.2016\АНИМАШКИ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59632" cy="106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совещание 21.04.2016\АНИМАШКИ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251045"/>
            <a:ext cx="1063749" cy="95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16288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создание условий для профессионально-личностного совершенствования учителей английского языка в условиях реализации новых образовательных стандартов при обучении английскому языку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2924944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1.Компетентностный подход педагогов к организации учебно-воспитательного процесса в ОУ района, т.е. готовности педагогов к организации образовательного процесса в соответствии с ФГОС.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2.Повышение качества знаний обучающихся по английскому языку, улучшение качественных показателей  выполнения заданий Всероссийских олимпиад школьного, муниципального и краевого уровней, проведения ГИА – 2018.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83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504" y="369332"/>
            <a:ext cx="9036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07164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258722"/>
              </p:ext>
            </p:extLst>
          </p:nvPr>
        </p:nvGraphicFramePr>
        <p:xfrm>
          <a:off x="4068" y="1340767"/>
          <a:ext cx="9139932" cy="5560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0550"/>
                <a:gridCol w="2155576"/>
                <a:gridCol w="690550"/>
                <a:gridCol w="718713"/>
                <a:gridCol w="718713"/>
                <a:gridCol w="798695"/>
                <a:gridCol w="798695"/>
                <a:gridCol w="642110"/>
                <a:gridCol w="642110"/>
                <a:gridCol w="642110"/>
                <a:gridCol w="642110"/>
              </a:tblGrid>
              <a:tr h="1902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Школа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Кол-во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23-26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17-22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10-16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0-9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Кач-во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Кач-во за </a:t>
                      </a:r>
                      <a:r>
                        <a:rPr lang="en-US" sz="1100">
                          <a:effectLst/>
                        </a:rPr>
                        <a:t>I</a:t>
                      </a:r>
                      <a:r>
                        <a:rPr lang="ru-RU" sz="1100">
                          <a:effectLst/>
                        </a:rPr>
                        <a:t> ч.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Успев-сть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Успев-сть за </a:t>
                      </a:r>
                      <a:r>
                        <a:rPr lang="en-US" sz="1100">
                          <a:effectLst/>
                        </a:rPr>
                        <a:t>I</a:t>
                      </a:r>
                      <a:r>
                        <a:rPr lang="ru-RU" sz="1100">
                          <a:effectLst/>
                        </a:rPr>
                        <a:t> 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«5»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«4»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«3»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«2»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МОУ «</a:t>
                      </a:r>
                      <a:r>
                        <a:rPr lang="ru-RU" sz="1100" dirty="0" err="1">
                          <a:effectLst/>
                        </a:rPr>
                        <a:t>Алиянская</a:t>
                      </a:r>
                      <a:r>
                        <a:rPr lang="ru-RU" sz="1100" dirty="0">
                          <a:effectLst/>
                        </a:rPr>
                        <a:t> ООШ»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(55%)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(44%)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«Верхнекуларкинская СОШ»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(20%)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(60%)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(20%)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«Верхнекуэнгинская ООШ»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(40%)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(40%)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(20%)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«Дунаевская СОШ»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(15)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(31%)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(46%)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(23%)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31%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77%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«Кокуйская СОШ №1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(77%)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 (15%)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(54%)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(31%)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61,5%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69%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«Кокуйская СОШ №2»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 (21)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(5%)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(10%)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(58%)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(26%)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16%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58%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(10%)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(21%)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(58%)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(10%)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31,5%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«Ломовская СОШ»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(7)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(67%)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17%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83%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«Сретенская ООШ №1»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(100%)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«Сретенская ООШ  № 2»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 (30)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(43%)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 (54%)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32%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32%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93%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«Сретенская  СОШ №1»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(13)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(33%)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(50%)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(17%)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33%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67%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84%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(21%)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(71%)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(7%)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93%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(12)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(9%)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(45%)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(36%)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54,5%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54,5%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91%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90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(50%)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(40%)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(10%)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90%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«Усть-Карская СОШ»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 (24)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(8%)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(39%)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 (48%)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39%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52%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92%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«Усть-Наринзорская ООШ»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(10)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(33%)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(33%)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(11%)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(22%)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66%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66%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78%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МОУ «Шилкозаводская СОШ»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(33%)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(66%)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33%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38049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Итого: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213 (224)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(5%)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(21%)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115 (54%)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(25%)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58%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75%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99%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31" y="-50718"/>
            <a:ext cx="91399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Анализ входного мониторинга по английскому языку в 5 классе в Сретенском районе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Дата проведения:   15 ноября  2017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Нет анализов 5-ти школ: МОУ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Фирсовская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СОШ», МОУ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Матаканская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ООШ», МОУ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Молодовская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ООШ», МОУ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Нижнекуэнгинская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ООШ»,  МОУ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Ботовская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СОШ». Может быть, там нет 5-х классов???  В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Чикичее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тоже нет 5-го класса, но они указали на это.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6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spc="-5" dirty="0">
                <a:latin typeface="Times New Roman"/>
                <a:ea typeface="Times New Roman"/>
                <a:cs typeface="Times New Roman"/>
              </a:rPr>
              <a:t>План диагностической работы для 5 класса</a:t>
            </a:r>
            <a:endParaRPr lang="ru-RU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261666"/>
              </p:ext>
            </p:extLst>
          </p:nvPr>
        </p:nvGraphicFramePr>
        <p:xfrm>
          <a:off x="1" y="548678"/>
          <a:ext cx="9015407" cy="5807740"/>
        </p:xfrm>
        <a:graphic>
          <a:graphicData uri="http://schemas.openxmlformats.org/drawingml/2006/table">
            <a:tbl>
              <a:tblPr firstRow="1" firstCol="1" bandRow="1"/>
              <a:tblGrid>
                <a:gridCol w="827583"/>
                <a:gridCol w="3387646"/>
                <a:gridCol w="1496759"/>
                <a:gridCol w="1555159"/>
                <a:gridCol w="1748260"/>
              </a:tblGrid>
              <a:tr h="801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Номер задания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Объекты контроля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Кол-во элементов оценивания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Баллы за каждый правильный ответ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Максимальное количество баллов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Аудирование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 пониманием основного содержания прослушанного текста (задание на соответствие)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 пониманием основного содержания прочитанного текста (задание на соответствие)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2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Языковые средства и навыки оперирования ими: видовременные формы глагола; степени сравнения прилагательных; личные, притяжательные, возвратные местоимения;  (множественный выбор)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Языковые средства и навыки оперирования ими: изученные лексические единицы (задание на соответствие)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Письмо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2\1\2\1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746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Максимальный балл 26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7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25"/>
            <a:ext cx="9247442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23" y="4423232"/>
            <a:ext cx="1872208" cy="175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689250"/>
              </p:ext>
            </p:extLst>
          </p:nvPr>
        </p:nvGraphicFramePr>
        <p:xfrm>
          <a:off x="1406528" y="417326"/>
          <a:ext cx="6077585" cy="1011008"/>
        </p:xfrm>
        <a:graphic>
          <a:graphicData uri="http://schemas.openxmlformats.org/drawingml/2006/table">
            <a:tbl>
              <a:tblPr firstRow="1" firstCol="1" bandRow="1"/>
              <a:tblGrid>
                <a:gridCol w="2139315"/>
                <a:gridCol w="989965"/>
                <a:gridCol w="989965"/>
                <a:gridCol w="989965"/>
                <a:gridCol w="968375"/>
              </a:tblGrid>
              <a:tr h="520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Отметка по пятибалльной шкале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Первичные баллы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0–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–1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–2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–26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15616" y="9490"/>
            <a:ext cx="78843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перевода баллов в отметки по пятибалльной шкале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485" y="1772816"/>
            <a:ext cx="9036496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>
                <a:latin typeface="Times New Roman"/>
                <a:ea typeface="Calibri"/>
              </a:rPr>
              <a:t>Задание 5.</a:t>
            </a:r>
            <a:r>
              <a:rPr lang="ru-RU" b="1" i="1" dirty="0">
                <a:latin typeface="Times New Roman"/>
                <a:ea typeface="Calibri"/>
              </a:rPr>
              <a:t> </a:t>
            </a:r>
            <a:r>
              <a:rPr lang="ru-RU" i="1" dirty="0">
                <a:latin typeface="Times New Roman"/>
                <a:ea typeface="Calibri"/>
              </a:rPr>
              <a:t>Вот отрывок письма от английского друга по переписке </a:t>
            </a:r>
            <a:r>
              <a:rPr lang="en-US" i="1" dirty="0">
                <a:latin typeface="Times New Roman"/>
                <a:ea typeface="Calibri"/>
              </a:rPr>
              <a:t>T</a:t>
            </a:r>
            <a:r>
              <a:rPr lang="ru-RU" i="1" dirty="0">
                <a:latin typeface="Times New Roman"/>
                <a:ea typeface="Calibri"/>
              </a:rPr>
              <a:t>еда (</a:t>
            </a:r>
            <a:r>
              <a:rPr lang="en-US" i="1" dirty="0">
                <a:latin typeface="Times New Roman"/>
                <a:ea typeface="Calibri"/>
              </a:rPr>
              <a:t>T</a:t>
            </a:r>
            <a:r>
              <a:rPr lang="ru-RU" i="1" dirty="0" err="1">
                <a:latin typeface="Times New Roman"/>
                <a:ea typeface="Calibri"/>
              </a:rPr>
              <a:t>ed</a:t>
            </a:r>
            <a:r>
              <a:rPr lang="ru-RU" i="1" dirty="0">
                <a:latin typeface="Times New Roman"/>
                <a:ea typeface="Calibri"/>
              </a:rPr>
              <a:t>):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</a:rPr>
              <a:t>… Yesterday I had a very nice day in the zoo. Where were you yesterday? What did you see? What did you do</a:t>
            </a:r>
            <a:r>
              <a:rPr lang="ru-RU" dirty="0">
                <a:latin typeface="Times New Roman"/>
                <a:ea typeface="Calibri"/>
              </a:rPr>
              <a:t>? …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/>
                <a:ea typeface="Calibri"/>
              </a:rPr>
              <a:t>Напишите</a:t>
            </a:r>
            <a:r>
              <a:rPr lang="ru-RU" i="1" dirty="0">
                <a:latin typeface="Times New Roman"/>
                <a:ea typeface="Calibri"/>
              </a:rPr>
              <a:t>  </a:t>
            </a:r>
            <a:r>
              <a:rPr lang="en-US" i="1" dirty="0">
                <a:latin typeface="Times New Roman"/>
                <a:ea typeface="Calibri"/>
              </a:rPr>
              <a:t>T</a:t>
            </a:r>
            <a:r>
              <a:rPr lang="ru-RU" i="1" dirty="0">
                <a:latin typeface="Times New Roman"/>
                <a:ea typeface="Calibri"/>
              </a:rPr>
              <a:t>еду письмо, в котором нужно ответить на его </a:t>
            </a:r>
            <a:r>
              <a:rPr lang="ru-RU" b="1" i="1" dirty="0">
                <a:latin typeface="Times New Roman"/>
                <a:ea typeface="Calibri"/>
              </a:rPr>
              <a:t>3</a:t>
            </a:r>
            <a:r>
              <a:rPr lang="ru-RU" i="1" dirty="0">
                <a:latin typeface="Times New Roman"/>
                <a:ea typeface="Calibri"/>
              </a:rPr>
              <a:t>  вопроса.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/>
                <a:ea typeface="Calibri"/>
              </a:rPr>
              <a:t>Не забудьте: </a:t>
            </a:r>
            <a:r>
              <a:rPr lang="ru-RU" i="1" dirty="0">
                <a:latin typeface="Times New Roman"/>
                <a:ea typeface="Calibri"/>
              </a:rPr>
              <a:t>  1) обратиться к другу по имени;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</a:rPr>
              <a:t>                          2) попрощаться с другом 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</a:rPr>
              <a:t>                          3)  подписать письмо.</a:t>
            </a:r>
            <a:endParaRPr lang="ru-RU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</a:rPr>
              <a:t>Адрес и дату писать </a:t>
            </a:r>
            <a:r>
              <a:rPr lang="ru-RU" b="1" i="1" dirty="0">
                <a:latin typeface="Times New Roman"/>
                <a:ea typeface="Calibri"/>
              </a:rPr>
              <a:t>не нужно.</a:t>
            </a:r>
            <a:endParaRPr lang="ru-RU" sz="1400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74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92896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961019"/>
              </p:ext>
            </p:extLst>
          </p:nvPr>
        </p:nvGraphicFramePr>
        <p:xfrm>
          <a:off x="539550" y="620690"/>
          <a:ext cx="8424937" cy="569195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912680"/>
                <a:gridCol w="2330142"/>
                <a:gridCol w="2330142"/>
                <a:gridCol w="1851973"/>
              </a:tblGrid>
              <a:tr h="17264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Критерии (К)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балл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 баллов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1.Выполнение коммуникативной задачи             (Содержание)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Макс. балл -2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Выполнена полностью: в основной части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менее 3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развернутых предложений по указанным в задании вопросам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Выполнена частично: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 в основной части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развернутых предложения;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либо есть ответы на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 3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вопроса, НО они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развернуты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или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все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они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указанным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 задании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вопросам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выполнена: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 основной части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менее 2-х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предложений;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либо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предложения, НО все они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по указанным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 задании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1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2.Социокультурный аспект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Макс. балл -1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Нормы вежливости, принятые в английском языке, соблюдены практически полностью (обращение, прощальная фраза, подпись на отдельных строках и в соответствии с неофициальным стилем)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Нормы вежливости, принятые в английском языке, соблюдены частично (</a:t>
                      </a: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более 2-х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нарушений)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3.Лексико-грамматическая сторона речи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Макс. балл -2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Ошибок практически нет  (</a:t>
                      </a: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более 3-х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Отдельные ошибки, не препятствующие пониманию текста (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более 5-и в сумме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Более 5-и ошибок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в том числе затрудняющие понимание текста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4.Орфографическая правильность речи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Макс. балл.-1.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Ошибки отсутствуют или отдельные ошибки, не препятствующие пониманию текста (</a:t>
                      </a: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более 2-х в сумме)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Более 3-х ошибок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в том числе препятствующие пониманию текста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91680" y="0"/>
            <a:ext cx="684076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оценивания задания 5 (личное письмо по заданной теме)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Максимальный балл – 6 баллов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2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Picture 2" descr="E:\совещание 21.04.2016\АНИМАШКИ\41.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214" y="620688"/>
            <a:ext cx="1547558" cy="145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8637"/>
            <a:ext cx="8280919" cy="654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4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1598</Words>
  <Application>Microsoft Office PowerPoint</Application>
  <PresentationFormat>Экран (4:3)</PresentationFormat>
  <Paragraphs>455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Вагина</cp:lastModifiedBy>
  <cp:revision>139</cp:revision>
  <dcterms:created xsi:type="dcterms:W3CDTF">2016-04-10T10:59:57Z</dcterms:created>
  <dcterms:modified xsi:type="dcterms:W3CDTF">2018-01-22T11:38:21Z</dcterms:modified>
</cp:coreProperties>
</file>